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14" r:id="rId4"/>
    <p:sldId id="313" r:id="rId5"/>
    <p:sldId id="320" r:id="rId6"/>
    <p:sldId id="315" r:id="rId7"/>
    <p:sldId id="319" r:id="rId8"/>
    <p:sldId id="318" r:id="rId9"/>
    <p:sldId id="321" r:id="rId10"/>
    <p:sldId id="322" r:id="rId11"/>
    <p:sldId id="312" r:id="rId12"/>
  </p:sldIdLst>
  <p:sldSz cx="12192000" cy="6858000"/>
  <p:notesSz cx="6858000" cy="9144000"/>
  <p:embeddedFontLst>
    <p:embeddedFont>
      <p:font typeface="Arial Black" panose="020B0604020202020204" pitchFamily="34" charset="0"/>
      <p:regular r:id="rId14"/>
      <p:bold r:id="rId15"/>
    </p:embeddedFont>
    <p:embeddedFont>
      <p:font typeface="Inter" panose="02000503000000020004" pitchFamily="2" charset="0"/>
      <p:regular r:id="rId16"/>
      <p:bold r:id="rId17"/>
      <p:italic r:id="rId18"/>
      <p:boldItalic r:id="rId19"/>
    </p:embeddedFont>
    <p:embeddedFont>
      <p:font typeface="Poppins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6" roundtripDataSignature="AMtx7mjh1Ji4lwxRchznHWu7ICT76WIva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hammad Fauzan Aslam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3F7D02-4DE7-4786-BCDC-EE76B4C6EDAB}">
  <a:tblStyle styleId="{BF3F7D02-4DE7-4786-BCDC-EE76B4C6EDA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D7D704-00C4-4BBE-9AE6-6C0C80E1FE9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1" autoAdjust="0"/>
    <p:restoredTop sz="92190" autoAdjust="0"/>
  </p:normalViewPr>
  <p:slideViewPr>
    <p:cSldViewPr snapToGrid="0">
      <p:cViewPr varScale="1">
        <p:scale>
          <a:sx n="115" d="100"/>
          <a:sy n="115" d="100"/>
        </p:scale>
        <p:origin x="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117" Type="http://schemas.openxmlformats.org/officeDocument/2006/relationships/commentAuthors" Target="commentAuthors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11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11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029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048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58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61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99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794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8" name="Google Shape;718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6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s://apps.who.int/iris/bitstream/handle/10665/43781/9789241595827_eng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pps.who.int/iris/bitstream/handle/10665/43781/9789241595827_eng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6334916"/>
            <a:ext cx="12192000" cy="523084"/>
          </a:xfrm>
          <a:prstGeom prst="rect">
            <a:avLst/>
          </a:prstGeom>
          <a:gradFill>
            <a:gsLst>
              <a:gs pos="0">
                <a:srgbClr val="1A422D"/>
              </a:gs>
              <a:gs pos="50000">
                <a:srgbClr val="265F41"/>
              </a:gs>
              <a:gs pos="100000">
                <a:srgbClr val="2E734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l="5732"/>
          <a:stretch/>
        </p:blipFill>
        <p:spPr>
          <a:xfrm>
            <a:off x="0" y="195657"/>
            <a:ext cx="12192000" cy="646668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702125" y="1233581"/>
            <a:ext cx="10787742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Poppins"/>
              <a:buNone/>
            </a:pPr>
            <a:r>
              <a:rPr lang="en-GB" sz="4000" b="1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PENYULUHAN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Poppins"/>
              <a:buNone/>
            </a:pPr>
            <a:r>
              <a:rPr lang="en-ID" sz="4000" b="1" i="0" u="none" strike="noStrike" cap="none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penyakit</a:t>
            </a:r>
            <a:r>
              <a:rPr lang="en-ID" sz="4000" b="1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ID" sz="4000" b="1" i="0" u="none" strike="noStrike" cap="none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gondok</a:t>
            </a:r>
            <a:r>
              <a:rPr lang="en-ID" sz="4000" b="1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ID" sz="4000" b="1" i="0" u="none" strike="noStrike" cap="none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akibat</a:t>
            </a:r>
            <a:r>
              <a:rPr lang="en-ID" sz="4000" b="1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ID" sz="4000" b="1" i="0" u="none" strike="noStrike" cap="none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kekurangan</a:t>
            </a:r>
            <a:r>
              <a:rPr lang="en-ID" sz="4000" b="1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ID" sz="4000" b="1" i="0" u="none" strike="noStrike" cap="none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yodium</a:t>
            </a:r>
            <a:endParaRPr sz="4000" b="1" i="0" u="none" strike="noStrike" cap="none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523999" y="46791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accent6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37"/>
              </a:buClr>
              <a:buSzPts val="2400"/>
              <a:buFont typeface="Arial"/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	Diah Anggun Febriana Putri </a:t>
            </a:r>
            <a:r>
              <a:rPr lang="en-US" sz="28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(30102100063)</a:t>
            </a:r>
            <a:endParaRPr sz="2800" b="1" i="0" u="none" strike="noStrike" cap="none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r>
              <a:rPr lang="en-US" sz="28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	</a:t>
            </a:r>
            <a:r>
              <a:rPr lang="en-US" sz="28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Pembimbing</a:t>
            </a:r>
            <a:r>
              <a:rPr lang="en-US" sz="28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 : </a:t>
            </a: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dr. Nur Anna C. </a:t>
            </a:r>
            <a:r>
              <a:rPr lang="id-ID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Sp. PD, KEMD, FINASIM</a:t>
            </a:r>
          </a:p>
          <a:p>
            <a:br>
              <a:rPr lang="id-ID" sz="2400" dirty="0"/>
            </a:br>
            <a:br>
              <a:rPr lang="id-ID" sz="2400" dirty="0"/>
            </a:br>
            <a:endParaRPr lang="pl-PL" sz="2400" b="1" i="0" u="none" strike="noStrike" cap="none" dirty="0">
              <a:solidFill>
                <a:srgbClr val="0073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9452" y="2786570"/>
            <a:ext cx="2153089" cy="201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t="33448" b="31822"/>
          <a:stretch/>
        </p:blipFill>
        <p:spPr>
          <a:xfrm>
            <a:off x="4072024" y="-131769"/>
            <a:ext cx="4047947" cy="14057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9809022" y="33252"/>
            <a:ext cx="235031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rPr>
              <a:t>WORLD CLASS ISLAMIC UNIVERSITY</a:t>
            </a:r>
            <a:endParaRPr sz="900" b="0" i="0" u="none" strike="noStrike" cap="none" dirty="0">
              <a:solidFill>
                <a:srgbClr val="00733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7337"/>
                </a:solidFill>
                <a:latin typeface="Arial Black"/>
                <a:ea typeface="Arial Black"/>
                <a:cs typeface="Arial Black"/>
                <a:sym typeface="Arial Black"/>
              </a:rPr>
              <a:t>UNISSULA</a:t>
            </a:r>
            <a:endParaRPr sz="2800" b="1" i="0" u="none" strike="noStrike" cap="none" dirty="0">
              <a:solidFill>
                <a:srgbClr val="00733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rPr>
              <a:t>SULTAN AGUNG ISLAMIC UNIVERSITY</a:t>
            </a:r>
            <a:endParaRPr sz="900" b="0" i="0" u="none" strike="noStrike" cap="none" dirty="0">
              <a:solidFill>
                <a:srgbClr val="00733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6334916"/>
            <a:ext cx="12192000" cy="523084"/>
          </a:xfrm>
          <a:prstGeom prst="rect">
            <a:avLst/>
          </a:prstGeom>
          <a:gradFill>
            <a:gsLst>
              <a:gs pos="0">
                <a:srgbClr val="1A422D"/>
              </a:gs>
              <a:gs pos="50000">
                <a:srgbClr val="265F41"/>
              </a:gs>
              <a:gs pos="100000">
                <a:srgbClr val="2E734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1600" y="0"/>
            <a:ext cx="964734" cy="90107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9841685" y="90695"/>
            <a:ext cx="235031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rPr>
              <a:t>WORLD CLASS ISLAMIC UNIVERSITY</a:t>
            </a:r>
            <a:endParaRPr sz="900" b="0" i="0" u="none" strike="noStrike" cap="none">
              <a:solidFill>
                <a:srgbClr val="00733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7337"/>
                </a:solidFill>
                <a:latin typeface="Arial Black"/>
                <a:ea typeface="Arial Black"/>
                <a:cs typeface="Arial Black"/>
                <a:sym typeface="Arial Black"/>
              </a:rPr>
              <a:t>UNISSULA</a:t>
            </a:r>
            <a:endParaRPr sz="2800" b="1" i="0" u="none" strike="noStrike" cap="none">
              <a:solidFill>
                <a:srgbClr val="00733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rPr>
              <a:t>SULTAN AGUNG ISLAMIC UNIVERSITY</a:t>
            </a:r>
            <a:endParaRPr sz="900" b="0" i="0" u="none" strike="noStrike" cap="none">
              <a:solidFill>
                <a:srgbClr val="0073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0" y="21468"/>
            <a:ext cx="12192000" cy="869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en-GB" sz="4000" b="1" i="0" dirty="0">
                <a:effectLst/>
                <a:latin typeface="Inter"/>
              </a:rPr>
              <a:t>GARAM BERYODIUM</a:t>
            </a:r>
            <a:endParaRPr lang="en-ID" sz="4000" b="1" i="0" dirty="0">
              <a:effectLst/>
              <a:latin typeface="Inter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5DA7AF-6533-46F1-B94C-375A2642B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947238"/>
            <a:ext cx="5805889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Garam </a:t>
            </a:r>
            <a:r>
              <a:rPr lang="en-ID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beriodium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garam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ditambahkan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guna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mencukupi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Konsumsi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garam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beriodium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rutin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gondok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AutoShape 4" descr="[PDF] Assessment of iodine deficiency disorders and monitoring their ...">
            <a:hlinkClick r:id="rId4"/>
            <a:extLst>
              <a:ext uri="{FF2B5EF4-FFF2-40B4-BE49-F238E27FC236}">
                <a16:creationId xmlns:a16="http://schemas.microsoft.com/office/drawing/2014/main" id="{1FA4FC6A-FEA7-4803-B2E9-163022D370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90888" y="-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D506D-6054-4D06-9A93-A93585EC828E}"/>
              </a:ext>
            </a:extLst>
          </p:cNvPr>
          <p:cNvSpPr txBox="1"/>
          <p:nvPr/>
        </p:nvSpPr>
        <p:spPr>
          <a:xfrm>
            <a:off x="5805889" y="901072"/>
            <a:ext cx="6386111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ID" sz="2400" b="1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Rekomendasi</a:t>
            </a:r>
            <a:r>
              <a:rPr lang="en-ID" sz="2400" b="1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Asupan</a:t>
            </a:r>
            <a:r>
              <a:rPr lang="en-ID" sz="2400" b="1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lang="en-ID" sz="2400" b="1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Sehari-hari</a:t>
            </a:r>
            <a:endParaRPr lang="en-ID" sz="2400" b="1" i="0" dirty="0">
              <a:solidFill>
                <a:srgbClr val="3B37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disarankan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asupan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berbeda-beda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tergantung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usianya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Kementerian Kesehatan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merekomendasikan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asupan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sehari-hari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90–120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mikrogram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(mcg)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endParaRPr lang="en-ID" sz="2400" b="0" i="0" dirty="0">
              <a:solidFill>
                <a:srgbClr val="3B37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120 mcg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anak-anak</a:t>
            </a:r>
            <a:endParaRPr lang="en-ID" sz="2400" b="0" i="0" dirty="0">
              <a:solidFill>
                <a:srgbClr val="3B37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150 mcg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remaja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orang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dewasa</a:t>
            </a:r>
            <a:endParaRPr lang="en-ID" sz="2400" b="0" i="0" dirty="0">
              <a:solidFill>
                <a:srgbClr val="3B37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220 mcg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hamil</a:t>
            </a:r>
            <a:endParaRPr lang="en-ID" sz="2400" b="0" i="0" dirty="0">
              <a:solidFill>
                <a:srgbClr val="3B37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250 mcg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ID" sz="2400" b="0" i="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menyusui</a:t>
            </a:r>
            <a:endParaRPr lang="en-ID" sz="2400" b="0" i="0" dirty="0">
              <a:solidFill>
                <a:srgbClr val="3B37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8DB92-41CD-4316-97C5-E4EDE4D18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01" y="3668761"/>
            <a:ext cx="2478795" cy="2673505"/>
          </a:xfrm>
          <a:prstGeom prst="rect">
            <a:avLst/>
          </a:prstGeom>
        </p:spPr>
      </p:pic>
      <p:pic>
        <p:nvPicPr>
          <p:cNvPr id="10242" name="Picture 2" descr="10 Rekomendasi Merk Garam Beryodium Terbaik [Ditinjau oleh Nutritionist]  (Terbaru Tahun 2025) | mybest">
            <a:extLst>
              <a:ext uri="{FF2B5EF4-FFF2-40B4-BE49-F238E27FC236}">
                <a16:creationId xmlns:a16="http://schemas.microsoft.com/office/drawing/2014/main" id="{649D2D95-42F1-4633-B866-FA70DA777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81" y="3532560"/>
            <a:ext cx="2142223" cy="2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966D18-FC14-412B-80A2-72DBADEC9659}"/>
              </a:ext>
            </a:extLst>
          </p:cNvPr>
          <p:cNvSpPr/>
          <p:nvPr/>
        </p:nvSpPr>
        <p:spPr>
          <a:xfrm>
            <a:off x="3443288" y="4357352"/>
            <a:ext cx="1580404" cy="2781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5DA353-1FCD-4483-B875-36E7EB4090B9}"/>
              </a:ext>
            </a:extLst>
          </p:cNvPr>
          <p:cNvSpPr/>
          <p:nvPr/>
        </p:nvSpPr>
        <p:spPr>
          <a:xfrm>
            <a:off x="883932" y="4116052"/>
            <a:ext cx="1580404" cy="2781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321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57"/>
          <p:cNvPicPr preferRelativeResize="0"/>
          <p:nvPr/>
        </p:nvPicPr>
        <p:blipFill rotWithShape="1">
          <a:blip r:embed="rId3">
            <a:alphaModFix/>
          </a:blip>
          <a:srcRect l="5732"/>
          <a:stretch/>
        </p:blipFill>
        <p:spPr>
          <a:xfrm>
            <a:off x="-1" y="295184"/>
            <a:ext cx="12192000" cy="646668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57"/>
          <p:cNvSpPr txBox="1"/>
          <p:nvPr/>
        </p:nvSpPr>
        <p:spPr>
          <a:xfrm>
            <a:off x="847494" y="3812545"/>
            <a:ext cx="103260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TERIMA KASIH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Mohon Arahan dan </a:t>
            </a:r>
            <a:r>
              <a:rPr lang="en-US" sz="48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Bimbingan</a:t>
            </a:r>
            <a:endParaRPr lang="en-US" sz="48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23" name="Google Shape;723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5290" y="1889028"/>
            <a:ext cx="5641415" cy="1784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4" name="Google Shape;724;p57"/>
          <p:cNvGrpSpPr/>
          <p:nvPr/>
        </p:nvGrpSpPr>
        <p:grpSpPr>
          <a:xfrm>
            <a:off x="4495799" y="295184"/>
            <a:ext cx="3200400" cy="901072"/>
            <a:chOff x="905107" y="839285"/>
            <a:chExt cx="6381286" cy="1811143"/>
          </a:xfrm>
        </p:grpSpPr>
        <p:pic>
          <p:nvPicPr>
            <p:cNvPr id="725" name="Google Shape;725;p5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5107" y="839285"/>
              <a:ext cx="1923586" cy="18111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6" name="Google Shape;726;p57"/>
            <p:cNvSpPr txBox="1"/>
            <p:nvPr/>
          </p:nvSpPr>
          <p:spPr>
            <a:xfrm>
              <a:off x="2600094" y="1021581"/>
              <a:ext cx="4686299" cy="1608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7337"/>
                  </a:solidFill>
                  <a:latin typeface="Arial"/>
                  <a:ea typeface="Arial"/>
                  <a:cs typeface="Arial"/>
                  <a:sym typeface="Arial"/>
                </a:rPr>
                <a:t>WORLD CLASS ISLAMIC UNIVERSITY</a:t>
              </a:r>
              <a:endParaRPr sz="900" b="0" i="0" u="none" strike="noStrike" cap="none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007337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UNISSULA</a:t>
              </a:r>
              <a:endParaRPr sz="2800" b="1" i="0" u="none" strike="noStrike" cap="none">
                <a:solidFill>
                  <a:srgbClr val="007337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7337"/>
                  </a:solidFill>
                  <a:latin typeface="Arial"/>
                  <a:ea typeface="Arial"/>
                  <a:cs typeface="Arial"/>
                  <a:sym typeface="Arial"/>
                </a:rPr>
                <a:t>SULTAN AGUNG ISLAMIC UNIVERSITY</a:t>
              </a:r>
              <a:endParaRPr sz="900" b="0" i="0" u="none" strike="noStrike" cap="none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57"/>
          <p:cNvSpPr/>
          <p:nvPr/>
        </p:nvSpPr>
        <p:spPr>
          <a:xfrm>
            <a:off x="0" y="6334916"/>
            <a:ext cx="12192000" cy="523084"/>
          </a:xfrm>
          <a:prstGeom prst="rect">
            <a:avLst/>
          </a:prstGeom>
          <a:gradFill>
            <a:gsLst>
              <a:gs pos="0">
                <a:srgbClr val="1A422D"/>
              </a:gs>
              <a:gs pos="50000">
                <a:srgbClr val="265F41"/>
              </a:gs>
              <a:gs pos="100000">
                <a:srgbClr val="2E734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6334916"/>
            <a:ext cx="12192000" cy="523084"/>
          </a:xfrm>
          <a:prstGeom prst="rect">
            <a:avLst/>
          </a:prstGeom>
          <a:gradFill>
            <a:gsLst>
              <a:gs pos="0">
                <a:srgbClr val="1A422D"/>
              </a:gs>
              <a:gs pos="50000">
                <a:srgbClr val="265F41"/>
              </a:gs>
              <a:gs pos="100000">
                <a:srgbClr val="2E734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1600" y="0"/>
            <a:ext cx="964734" cy="90107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9841685" y="90695"/>
            <a:ext cx="235031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rPr>
              <a:t>WORLD CLASS ISLAMIC UNIVERSITY</a:t>
            </a:r>
            <a:endParaRPr sz="900" b="0" i="0" u="none" strike="noStrike" cap="none">
              <a:solidFill>
                <a:srgbClr val="00733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7337"/>
                </a:solidFill>
                <a:latin typeface="Arial Black"/>
                <a:ea typeface="Arial Black"/>
                <a:cs typeface="Arial Black"/>
                <a:sym typeface="Arial Black"/>
              </a:rPr>
              <a:t>UNISSULA</a:t>
            </a:r>
            <a:endParaRPr sz="2800" b="1" i="0" u="none" strike="noStrike" cap="none">
              <a:solidFill>
                <a:srgbClr val="00733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rPr>
              <a:t>SULTAN AGUNG ISLAMIC UNIVERSITY</a:t>
            </a:r>
            <a:endParaRPr sz="900" b="0" i="0" u="none" strike="noStrike" cap="none">
              <a:solidFill>
                <a:srgbClr val="0073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0" y="556160"/>
            <a:ext cx="6370479" cy="5745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ID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Gondok</a:t>
            </a:r>
            <a:r>
              <a:rPr lang="en-ID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didefinisikan</a:t>
            </a:r>
            <a:r>
              <a:rPr lang="en-ID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pembesaran</a:t>
            </a:r>
            <a:r>
              <a:rPr lang="en-ID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abnormal </a:t>
            </a:r>
            <a:r>
              <a:rPr lang="en-ID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kelenjar</a:t>
            </a:r>
            <a:r>
              <a:rPr lang="en-ID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ID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terlihat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dirasakan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palpasi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leher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normal,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 cm pada orang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dewasa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menonjol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membesar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leher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benjolan</a:t>
            </a:r>
            <a:r>
              <a:rPr lang="en-ID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bulat</a:t>
            </a:r>
            <a:r>
              <a:rPr lang="en-ID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oval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tergantung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keparahan</a:t>
            </a:r>
            <a:endParaRPr lang="en-US"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pic>
        <p:nvPicPr>
          <p:cNvPr id="1026" name="Picture 2" descr="Illustration of the thyroid wrapped around the trachea showing the normal size of a thyroid and an enlarged size (goiter).">
            <a:extLst>
              <a:ext uri="{FF2B5EF4-FFF2-40B4-BE49-F238E27FC236}">
                <a16:creationId xmlns:a16="http://schemas.microsoft.com/office/drawing/2014/main" id="{76E1CA6B-12C3-4DDE-8EBE-E3F193C8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35" y="90695"/>
            <a:ext cx="5703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6334916"/>
            <a:ext cx="12192000" cy="523084"/>
          </a:xfrm>
          <a:prstGeom prst="rect">
            <a:avLst/>
          </a:prstGeom>
          <a:gradFill>
            <a:gsLst>
              <a:gs pos="0">
                <a:srgbClr val="1A422D"/>
              </a:gs>
              <a:gs pos="50000">
                <a:srgbClr val="265F41"/>
              </a:gs>
              <a:gs pos="100000">
                <a:srgbClr val="2E734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1600" y="0"/>
            <a:ext cx="964734" cy="90107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9841685" y="90695"/>
            <a:ext cx="235031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rPr>
              <a:t>WORLD CLASS ISLAMIC UNIVERSITY</a:t>
            </a:r>
            <a:endParaRPr sz="900" b="0" i="0" u="none" strike="noStrike" cap="none">
              <a:solidFill>
                <a:srgbClr val="00733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7337"/>
                </a:solidFill>
                <a:latin typeface="Arial Black"/>
                <a:ea typeface="Arial Black"/>
                <a:cs typeface="Arial Black"/>
                <a:sym typeface="Arial Black"/>
              </a:rPr>
              <a:t>UNISSULA</a:t>
            </a:r>
            <a:endParaRPr sz="2800" b="1" i="0" u="none" strike="noStrike" cap="none">
              <a:solidFill>
                <a:srgbClr val="00733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rPr>
              <a:t>SULTAN AGUNG ISLAMIC UNIVERSITY</a:t>
            </a:r>
            <a:endParaRPr sz="900" b="0" i="0" u="none" strike="noStrike" cap="none">
              <a:solidFill>
                <a:srgbClr val="0073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0" y="1212258"/>
            <a:ext cx="6370479" cy="28260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survei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RISKESDAS 2022,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prevalensi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goiter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klinis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anak‑anak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SD di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Barat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2,8 %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wilayah lain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berkisar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1,5‑3 %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Daerah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kandungan</a:t>
            </a:r>
            <a:r>
              <a:rPr lang="en-ID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lang="en-ID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ID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wilayah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pegunungan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angka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goiter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D47945-A758-4D88-ABA6-0CBE6A6FC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993" y="1212258"/>
            <a:ext cx="5625948" cy="480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Gondok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Masih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Diperhatikan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Prevalensi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wilayah Indonesia,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pedesaan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meluas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garam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beriodium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WHO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melaporkan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prevalensi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goiter 3 % di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‑Sumatra dan 1,9 % di Bali </a:t>
            </a: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pembesaran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kekurangan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cretinisme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kognitif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ED0FBFD-DA25-4FBA-9C52-89359797556D}"/>
              </a:ext>
            </a:extLst>
          </p:cNvPr>
          <p:cNvSpPr/>
          <p:nvPr/>
        </p:nvSpPr>
        <p:spPr>
          <a:xfrm>
            <a:off x="6301648" y="1674563"/>
            <a:ext cx="359345" cy="2181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524C405D-606F-411C-90E8-520BD2248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3963190"/>
            <a:ext cx="63055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9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6334916"/>
            <a:ext cx="12192000" cy="523084"/>
          </a:xfrm>
          <a:prstGeom prst="rect">
            <a:avLst/>
          </a:prstGeom>
          <a:gradFill>
            <a:gsLst>
              <a:gs pos="0">
                <a:srgbClr val="1A422D"/>
              </a:gs>
              <a:gs pos="50000">
                <a:srgbClr val="265F41"/>
              </a:gs>
              <a:gs pos="100000">
                <a:srgbClr val="2E734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1600" y="0"/>
            <a:ext cx="964734" cy="90107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9841685" y="90695"/>
            <a:ext cx="235031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rPr>
              <a:t>WORLD CLASS ISLAMIC UNIVERSITY</a:t>
            </a:r>
            <a:endParaRPr sz="900" b="0" i="0" u="none" strike="noStrike" cap="none">
              <a:solidFill>
                <a:srgbClr val="00733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7337"/>
                </a:solidFill>
                <a:latin typeface="Arial Black"/>
                <a:ea typeface="Arial Black"/>
                <a:cs typeface="Arial Black"/>
                <a:sym typeface="Arial Black"/>
              </a:rPr>
              <a:t>UNISSULA</a:t>
            </a:r>
            <a:endParaRPr sz="2800" b="1" i="0" u="none" strike="noStrike" cap="none">
              <a:solidFill>
                <a:srgbClr val="00733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rPr>
              <a:t>SULTAN AGUNG ISLAMIC UNIVERSITY</a:t>
            </a:r>
            <a:endParaRPr sz="900" b="0" i="0" u="none" strike="noStrike" cap="none">
              <a:solidFill>
                <a:srgbClr val="0073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18457" y="57645"/>
            <a:ext cx="6095058" cy="10302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ID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BAGAIMANA TERJADINYA PENYAKIT TIROID?</a:t>
            </a:r>
            <a:endParaRPr lang="en-US" sz="24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F88F2A59-C7A8-4E14-883E-4CD3CD00AC01}"/>
              </a:ext>
            </a:extLst>
          </p:cNvPr>
          <p:cNvSpPr txBox="1"/>
          <p:nvPr/>
        </p:nvSpPr>
        <p:spPr>
          <a:xfrm>
            <a:off x="118456" y="1120964"/>
            <a:ext cx="6095058" cy="52139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sintesis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(T₃ dan T₄).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Kekurangan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TSH (thyroid‑stimulating hormone)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kelenjar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pituitari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TSH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merangsang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sel‑sel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hipertrofi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ID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pembesaran</a:t>
            </a:r>
            <a:r>
              <a:rPr lang="en-ID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050" name="Picture 2" descr="What Are The Symptoms Of Iodine Deficiency? - Ethical Inc">
            <a:extLst>
              <a:ext uri="{FF2B5EF4-FFF2-40B4-BE49-F238E27FC236}">
                <a16:creationId xmlns:a16="http://schemas.microsoft.com/office/drawing/2014/main" id="{62235F3B-CF6A-4F9B-85B8-03522C66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0"/>
            <a:ext cx="6057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33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C91070-9FE0-4854-B447-4C0C19E31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580"/>
            <a:ext cx="6848570" cy="5527659"/>
          </a:xfrm>
          <a:prstGeom prst="rect">
            <a:avLst/>
          </a:prstGeom>
        </p:spPr>
      </p:pic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594E3383-0048-4BE7-81BF-15153DFE1BD7}"/>
              </a:ext>
            </a:extLst>
          </p:cNvPr>
          <p:cNvSpPr/>
          <p:nvPr/>
        </p:nvSpPr>
        <p:spPr>
          <a:xfrm>
            <a:off x="0" y="6334916"/>
            <a:ext cx="12192000" cy="523084"/>
          </a:xfrm>
          <a:prstGeom prst="rect">
            <a:avLst/>
          </a:prstGeom>
          <a:gradFill>
            <a:gsLst>
              <a:gs pos="0">
                <a:srgbClr val="1A422D"/>
              </a:gs>
              <a:gs pos="50000">
                <a:srgbClr val="265F41"/>
              </a:gs>
              <a:gs pos="100000">
                <a:srgbClr val="2E734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65B7D-4F89-4E3A-A492-5E9D2CA2B4C1}"/>
              </a:ext>
            </a:extLst>
          </p:cNvPr>
          <p:cNvSpPr txBox="1"/>
          <p:nvPr/>
        </p:nvSpPr>
        <p:spPr>
          <a:xfrm>
            <a:off x="6848570" y="1751617"/>
            <a:ext cx="5343430" cy="3631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ID" sz="23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Pemeriksaan</a:t>
            </a:r>
            <a:r>
              <a:rPr lang="en-ID" sz="2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palpasi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leher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menilai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konsistensi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mobilitas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ID" sz="23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Ultrasonografi</a:t>
            </a:r>
            <a:r>
              <a:rPr lang="en-ID" sz="2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menilai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nodul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kista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dan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akurat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ID" sz="23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ID" sz="2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sz="2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TSH, FT₄, dan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kadang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anti‑TPO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dicurigai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tiroiditis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autoimun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ID" sz="23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Urin</a:t>
            </a:r>
            <a:r>
              <a:rPr lang="en-ID" sz="2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iodine excretion (UIE)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mengukur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asupan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harian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&gt; 100 µg/L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ID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3DF884-3AED-4760-A1F6-C4BA5BDBE020}"/>
              </a:ext>
            </a:extLst>
          </p:cNvPr>
          <p:cNvSpPr txBox="1"/>
          <p:nvPr/>
        </p:nvSpPr>
        <p:spPr>
          <a:xfrm>
            <a:off x="6848569" y="1166842"/>
            <a:ext cx="534343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D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Diagnostik</a:t>
            </a:r>
            <a:endParaRPr lang="en-ID" sz="3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3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6334916"/>
            <a:ext cx="12192000" cy="523084"/>
          </a:xfrm>
          <a:prstGeom prst="rect">
            <a:avLst/>
          </a:prstGeom>
          <a:gradFill>
            <a:gsLst>
              <a:gs pos="0">
                <a:srgbClr val="1A422D"/>
              </a:gs>
              <a:gs pos="50000">
                <a:srgbClr val="265F41"/>
              </a:gs>
              <a:gs pos="100000">
                <a:srgbClr val="2E734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1600" y="0"/>
            <a:ext cx="964734" cy="90107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9841685" y="90695"/>
            <a:ext cx="235031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rPr>
              <a:t>WORLD CLASS ISLAMIC UNIVERSITY</a:t>
            </a:r>
            <a:endParaRPr sz="900" b="0" i="0" u="none" strike="noStrike" cap="none">
              <a:solidFill>
                <a:srgbClr val="00733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7337"/>
                </a:solidFill>
                <a:latin typeface="Arial Black"/>
                <a:ea typeface="Arial Black"/>
                <a:cs typeface="Arial Black"/>
                <a:sym typeface="Arial Black"/>
              </a:rPr>
              <a:t>UNISSULA</a:t>
            </a:r>
            <a:endParaRPr sz="2800" b="1" i="0" u="none" strike="noStrike" cap="none">
              <a:solidFill>
                <a:srgbClr val="00733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rPr>
              <a:t>SULTAN AGUNG ISLAMIC UNIVERSITY</a:t>
            </a:r>
            <a:endParaRPr sz="900" b="0" i="0" u="none" strike="noStrike" cap="none">
              <a:solidFill>
                <a:srgbClr val="0073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0" y="24595"/>
            <a:ext cx="6213515" cy="10302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ID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BAGAIMANA GAMBARAN BESAR TIROID</a:t>
            </a:r>
            <a:endParaRPr lang="en-US" sz="24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E5E53C-58BB-4FC3-A8CB-8FB8D4BA9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395120"/>
              </p:ext>
            </p:extLst>
          </p:nvPr>
        </p:nvGraphicFramePr>
        <p:xfrm>
          <a:off x="-1" y="1267397"/>
          <a:ext cx="6213516" cy="4531360"/>
        </p:xfrm>
        <a:graphic>
          <a:graphicData uri="http://schemas.openxmlformats.org/drawingml/2006/table">
            <a:tbl>
              <a:tblPr>
                <a:tableStyleId>{46D7D704-00C4-4BBE-9AE6-6C0C80E1FE97}</a:tableStyleId>
              </a:tblPr>
              <a:tblGrid>
                <a:gridCol w="2071172">
                  <a:extLst>
                    <a:ext uri="{9D8B030D-6E8A-4147-A177-3AD203B41FA5}">
                      <a16:colId xmlns:a16="http://schemas.microsoft.com/office/drawing/2014/main" val="1234664448"/>
                    </a:ext>
                  </a:extLst>
                </a:gridCol>
                <a:gridCol w="2071172">
                  <a:extLst>
                    <a:ext uri="{9D8B030D-6E8A-4147-A177-3AD203B41FA5}">
                      <a16:colId xmlns:a16="http://schemas.microsoft.com/office/drawing/2014/main" val="499005740"/>
                    </a:ext>
                  </a:extLst>
                </a:gridCol>
                <a:gridCol w="2071172">
                  <a:extLst>
                    <a:ext uri="{9D8B030D-6E8A-4147-A177-3AD203B41FA5}">
                      <a16:colId xmlns:a16="http://schemas.microsoft.com/office/drawing/2014/main" val="2838856716"/>
                    </a:ext>
                  </a:extLst>
                </a:gridCol>
              </a:tblGrid>
              <a:tr h="351643">
                <a:tc>
                  <a:txBody>
                    <a:bodyPr/>
                    <a:lstStyle/>
                    <a:p>
                      <a:pPr algn="ctr"/>
                      <a:r>
                        <a:rPr lang="en-ID" sz="2200" dirty="0" err="1">
                          <a:effectLst/>
                        </a:rPr>
                        <a:t>Kategori</a:t>
                      </a:r>
                      <a:endParaRPr lang="en-ID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200">
                          <a:effectLst/>
                        </a:rPr>
                        <a:t>Ukuran leher</a:t>
                      </a:r>
                      <a:endParaRPr lang="en-ID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200">
                          <a:effectLst/>
                        </a:rPr>
                        <a:t>Deskripsi</a:t>
                      </a:r>
                      <a:endParaRPr lang="en-ID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441316502"/>
                  </a:ext>
                </a:extLst>
              </a:tr>
              <a:tr h="520442">
                <a:tc>
                  <a:txBody>
                    <a:bodyPr/>
                    <a:lstStyle/>
                    <a:p>
                      <a:pPr algn="ctr"/>
                      <a:r>
                        <a:rPr lang="en-ID" sz="2200" b="1" dirty="0">
                          <a:effectLst/>
                        </a:rPr>
                        <a:t>Grade 0</a:t>
                      </a:r>
                      <a:endParaRPr lang="en-ID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200" dirty="0">
                          <a:effectLst/>
                        </a:rPr>
                        <a:t>≤ 2 cm</a:t>
                      </a:r>
                      <a:endParaRPr lang="en-ID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200">
                          <a:effectLst/>
                        </a:rPr>
                        <a:t>Tidak tampak, hanya dapat diraba</a:t>
                      </a:r>
                      <a:endParaRPr lang="en-ID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470024174"/>
                  </a:ext>
                </a:extLst>
              </a:tr>
              <a:tr h="520442">
                <a:tc>
                  <a:txBody>
                    <a:bodyPr/>
                    <a:lstStyle/>
                    <a:p>
                      <a:pPr algn="ctr"/>
                      <a:r>
                        <a:rPr lang="en-ID" sz="2200" b="1">
                          <a:effectLst/>
                        </a:rPr>
                        <a:t>Grade 1</a:t>
                      </a:r>
                      <a:endParaRPr lang="en-ID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200" dirty="0">
                          <a:effectLst/>
                        </a:rPr>
                        <a:t>2–4 cm</a:t>
                      </a:r>
                      <a:endParaRPr lang="en-ID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200" dirty="0" err="1">
                          <a:effectLst/>
                        </a:rPr>
                        <a:t>Terlihat</a:t>
                      </a:r>
                      <a:r>
                        <a:rPr lang="en-ID" sz="2200" dirty="0">
                          <a:effectLst/>
                        </a:rPr>
                        <a:t>, </a:t>
                      </a:r>
                      <a:r>
                        <a:rPr lang="en-ID" sz="2200" dirty="0" err="1">
                          <a:effectLst/>
                        </a:rPr>
                        <a:t>tidak</a:t>
                      </a:r>
                      <a:r>
                        <a:rPr lang="en-ID" sz="2200" dirty="0">
                          <a:effectLst/>
                        </a:rPr>
                        <a:t> </a:t>
                      </a:r>
                      <a:r>
                        <a:rPr lang="en-ID" sz="2200" dirty="0" err="1">
                          <a:effectLst/>
                        </a:rPr>
                        <a:t>menutupi</a:t>
                      </a:r>
                      <a:r>
                        <a:rPr lang="en-ID" sz="2200" dirty="0">
                          <a:effectLst/>
                        </a:rPr>
                        <a:t> </a:t>
                      </a:r>
                      <a:r>
                        <a:rPr lang="en-ID" sz="2200" dirty="0" err="1">
                          <a:effectLst/>
                        </a:rPr>
                        <a:t>trakea</a:t>
                      </a:r>
                      <a:endParaRPr lang="en-ID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832133365"/>
                  </a:ext>
                </a:extLst>
              </a:tr>
              <a:tr h="520442">
                <a:tc>
                  <a:txBody>
                    <a:bodyPr/>
                    <a:lstStyle/>
                    <a:p>
                      <a:pPr algn="ctr"/>
                      <a:r>
                        <a:rPr lang="en-ID" sz="2200" b="1">
                          <a:effectLst/>
                        </a:rPr>
                        <a:t>Grade 2</a:t>
                      </a:r>
                      <a:endParaRPr lang="en-ID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200">
                          <a:effectLst/>
                        </a:rPr>
                        <a:t>4–6 cm</a:t>
                      </a:r>
                      <a:endParaRPr lang="en-ID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200" dirty="0" err="1">
                          <a:effectLst/>
                        </a:rPr>
                        <a:t>Menutupi</a:t>
                      </a:r>
                      <a:r>
                        <a:rPr lang="en-ID" sz="2200" dirty="0">
                          <a:effectLst/>
                        </a:rPr>
                        <a:t> </a:t>
                      </a:r>
                      <a:r>
                        <a:rPr lang="en-ID" sz="2200" dirty="0" err="1">
                          <a:effectLst/>
                        </a:rPr>
                        <a:t>trakea</a:t>
                      </a:r>
                      <a:r>
                        <a:rPr lang="en-ID" sz="2200" dirty="0">
                          <a:effectLst/>
                        </a:rPr>
                        <a:t> </a:t>
                      </a:r>
                      <a:r>
                        <a:rPr lang="en-ID" sz="2200" dirty="0" err="1">
                          <a:effectLst/>
                        </a:rPr>
                        <a:t>sebagian</a:t>
                      </a:r>
                      <a:endParaRPr lang="en-ID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173382882"/>
                  </a:ext>
                </a:extLst>
              </a:tr>
              <a:tr h="730621">
                <a:tc>
                  <a:txBody>
                    <a:bodyPr/>
                    <a:lstStyle/>
                    <a:p>
                      <a:pPr algn="ctr"/>
                      <a:r>
                        <a:rPr lang="en-ID" sz="2200" b="1">
                          <a:effectLst/>
                        </a:rPr>
                        <a:t>Grade 3</a:t>
                      </a:r>
                      <a:endParaRPr lang="en-ID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200">
                          <a:effectLst/>
                        </a:rPr>
                        <a:t>&gt; 6 cm</a:t>
                      </a:r>
                      <a:endParaRPr lang="en-ID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>
                          <a:effectLst/>
                        </a:rPr>
                        <a:t>Menutupi seluruh trakea, dapat menekan jalan napas</a:t>
                      </a:r>
                      <a:endParaRPr lang="fi-FI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486238263"/>
                  </a:ext>
                </a:extLst>
              </a:tr>
            </a:tbl>
          </a:graphicData>
        </a:graphic>
      </p:graphicFrame>
      <p:pic>
        <p:nvPicPr>
          <p:cNvPr id="4098" name="Picture 2" descr="Mass on neck | MDedge">
            <a:extLst>
              <a:ext uri="{FF2B5EF4-FFF2-40B4-BE49-F238E27FC236}">
                <a16:creationId xmlns:a16="http://schemas.microsoft.com/office/drawing/2014/main" id="{CDC8B617-1BA6-4121-95A8-253BA4712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30" y="0"/>
            <a:ext cx="4443677" cy="295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Iodine Deficiency Disorders - Endotext - NCBI Bookshelf">
            <a:extLst>
              <a:ext uri="{FF2B5EF4-FFF2-40B4-BE49-F238E27FC236}">
                <a16:creationId xmlns:a16="http://schemas.microsoft.com/office/drawing/2014/main" id="{70B302F2-E024-46AA-B47F-B8362EC5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46" y="2328526"/>
            <a:ext cx="2855321" cy="314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QUIP Booklet">
            <a:extLst>
              <a:ext uri="{FF2B5EF4-FFF2-40B4-BE49-F238E27FC236}">
                <a16:creationId xmlns:a16="http://schemas.microsoft.com/office/drawing/2014/main" id="{31AA4F27-E742-4125-BE06-BBD33976C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967" y="2466519"/>
            <a:ext cx="2727341" cy="43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2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6334916"/>
            <a:ext cx="12192000" cy="523084"/>
          </a:xfrm>
          <a:prstGeom prst="rect">
            <a:avLst/>
          </a:prstGeom>
          <a:gradFill>
            <a:gsLst>
              <a:gs pos="0">
                <a:srgbClr val="1A422D"/>
              </a:gs>
              <a:gs pos="50000">
                <a:srgbClr val="265F41"/>
              </a:gs>
              <a:gs pos="100000">
                <a:srgbClr val="2E734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1600" y="0"/>
            <a:ext cx="964734" cy="90107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9841685" y="90695"/>
            <a:ext cx="235031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rPr>
              <a:t>WORLD CLASS ISLAMIC UNIVERSITY</a:t>
            </a:r>
            <a:endParaRPr sz="900" b="0" i="0" u="none" strike="noStrike" cap="none">
              <a:solidFill>
                <a:srgbClr val="00733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7337"/>
                </a:solidFill>
                <a:latin typeface="Arial Black"/>
                <a:ea typeface="Arial Black"/>
                <a:cs typeface="Arial Black"/>
                <a:sym typeface="Arial Black"/>
              </a:rPr>
              <a:t>UNISSULA</a:t>
            </a:r>
            <a:endParaRPr sz="2800" b="1" i="0" u="none" strike="noStrike" cap="none">
              <a:solidFill>
                <a:srgbClr val="00733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rPr>
              <a:t>SULTAN AGUNG ISLAMIC UNIVERSITY</a:t>
            </a:r>
            <a:endParaRPr sz="900" b="0" i="0" u="none" strike="noStrike" cap="none">
              <a:solidFill>
                <a:srgbClr val="0073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 descr="Iodine Deficiency: Causes, Symptoms &amp; Prevention">
            <a:extLst>
              <a:ext uri="{FF2B5EF4-FFF2-40B4-BE49-F238E27FC236}">
                <a16:creationId xmlns:a16="http://schemas.microsoft.com/office/drawing/2014/main" id="{BF16495D-EE38-414E-AB34-C8DA3657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54" y="981609"/>
            <a:ext cx="6393468" cy="51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96DFCC-B942-46FD-9511-408588C2A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984824"/>
              </p:ext>
            </p:extLst>
          </p:nvPr>
        </p:nvGraphicFramePr>
        <p:xfrm>
          <a:off x="0" y="490804"/>
          <a:ext cx="5717754" cy="5771578"/>
        </p:xfrm>
        <a:graphic>
          <a:graphicData uri="http://schemas.openxmlformats.org/drawingml/2006/table">
            <a:tbl>
              <a:tblPr>
                <a:tableStyleId>{BF3F7D02-4DE7-4786-BCDC-EE76B4C6EDAB}</a:tableStyleId>
              </a:tblPr>
              <a:tblGrid>
                <a:gridCol w="2858877">
                  <a:extLst>
                    <a:ext uri="{9D8B030D-6E8A-4147-A177-3AD203B41FA5}">
                      <a16:colId xmlns:a16="http://schemas.microsoft.com/office/drawing/2014/main" val="2396889213"/>
                    </a:ext>
                  </a:extLst>
                </a:gridCol>
                <a:gridCol w="2858877">
                  <a:extLst>
                    <a:ext uri="{9D8B030D-6E8A-4147-A177-3AD203B41FA5}">
                      <a16:colId xmlns:a16="http://schemas.microsoft.com/office/drawing/2014/main" val="3399614069"/>
                    </a:ext>
                  </a:extLst>
                </a:gridCol>
              </a:tblGrid>
              <a:tr h="569658">
                <a:tc>
                  <a:txBody>
                    <a:bodyPr/>
                    <a:lstStyle/>
                    <a:p>
                      <a:pPr algn="ctr"/>
                      <a:r>
                        <a:rPr lang="en-ID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Tanda </a:t>
                      </a:r>
                      <a:r>
                        <a:rPr lang="en-ID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Bahaya</a:t>
                      </a:r>
                      <a:endParaRPr lang="en-ID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Penjelasan</a:t>
                      </a:r>
                      <a:endParaRPr lang="en-ID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115051"/>
                  </a:ext>
                </a:extLst>
              </a:tr>
              <a:tr h="964516">
                <a:tc>
                  <a:txBody>
                    <a:bodyPr/>
                    <a:lstStyle/>
                    <a:p>
                      <a:pPr algn="ctr"/>
                      <a:r>
                        <a:rPr lang="sv-SE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Pembesaran leher cepat</a:t>
                      </a:r>
                      <a:r>
                        <a:rPr lang="sv-SE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(lebih dari 2 cm dalam sebulan)</a:t>
                      </a:r>
                    </a:p>
                  </a:txBody>
                  <a:tcPr marL="50800" marR="50800" marT="50800" marB="508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Menunjukkan hipertrofi tiroid yang berisiko menekan jalan napas.</a:t>
                      </a:r>
                    </a:p>
                  </a:txBody>
                  <a:tcPr marL="50800" marR="50800" marT="50800" marB="508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428991"/>
                  </a:ext>
                </a:extLst>
              </a:tr>
              <a:tr h="964516">
                <a:tc>
                  <a:txBody>
                    <a:bodyPr/>
                    <a:lstStyle/>
                    <a:p>
                      <a:pPr algn="ctr"/>
                      <a:r>
                        <a:rPr lang="en-ID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Nyeri </a:t>
                      </a:r>
                      <a:r>
                        <a:rPr lang="en-ID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leher</a:t>
                      </a:r>
                      <a:r>
                        <a:rPr lang="en-ID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ID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demam</a:t>
                      </a:r>
                      <a:endParaRPr lang="en-ID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Bisa menandakan </a:t>
                      </a:r>
                      <a:r>
                        <a:rPr lang="sv-SE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tiroiditis</a:t>
                      </a:r>
                      <a:r>
                        <a:rPr lang="sv-SE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atau infeksi sekunder.</a:t>
                      </a:r>
                    </a:p>
                  </a:txBody>
                  <a:tcPr marL="50800" marR="50800" marT="50800" marB="508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446362"/>
                  </a:ext>
                </a:extLst>
              </a:tr>
              <a:tr h="687052">
                <a:tc>
                  <a:txBody>
                    <a:bodyPr/>
                    <a:lstStyle/>
                    <a:p>
                      <a:pPr algn="ctr"/>
                      <a:r>
                        <a:rPr lang="pt-BR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Sesak napas atau suara serak</a:t>
                      </a:r>
                      <a:endParaRPr lang="pt-BR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Tekanan pada trakea akibat goiter besar.</a:t>
                      </a:r>
                    </a:p>
                  </a:txBody>
                  <a:tcPr marL="50800" marR="50800" marT="50800" marB="508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55942"/>
                  </a:ext>
                </a:extLst>
              </a:tr>
              <a:tr h="964516">
                <a:tc>
                  <a:txBody>
                    <a:bodyPr/>
                    <a:lstStyle/>
                    <a:p>
                      <a:pPr algn="ctr"/>
                      <a:r>
                        <a:rPr lang="es-E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Gangguan fungsi tiroid</a:t>
                      </a:r>
                      <a:r>
                        <a:rPr lang="es-E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(gejala hipotiroi atau hipertiroid)</a:t>
                      </a:r>
                    </a:p>
                  </a:txBody>
                  <a:tcPr marL="50800" marR="50800" marT="50800" marB="508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Perlu pemeriksaan TSH, FT4 segera.</a:t>
                      </a:r>
                    </a:p>
                  </a:txBody>
                  <a:tcPr marL="50800" marR="50800" marT="50800" marB="508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655018"/>
                  </a:ext>
                </a:extLst>
              </a:tr>
              <a:tr h="964516">
                <a:tc>
                  <a:txBody>
                    <a:bodyPr/>
                    <a:lstStyle/>
                    <a:p>
                      <a:pPr algn="ctr"/>
                      <a:r>
                        <a:rPr lang="en-ID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Pembengkakan pada wajah/kelopak mata</a:t>
                      </a:r>
                      <a:endParaRPr lang="en-ID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Mengindikasikan komplikasi autoimun atau infiltrasi jaringan.</a:t>
                      </a:r>
                    </a:p>
                  </a:txBody>
                  <a:tcPr marL="50800" marR="50800" marT="50800" marB="508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16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32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6334916"/>
            <a:ext cx="12192000" cy="523084"/>
          </a:xfrm>
          <a:prstGeom prst="rect">
            <a:avLst/>
          </a:prstGeom>
          <a:gradFill>
            <a:gsLst>
              <a:gs pos="0">
                <a:srgbClr val="1A422D"/>
              </a:gs>
              <a:gs pos="50000">
                <a:srgbClr val="265F41"/>
              </a:gs>
              <a:gs pos="100000">
                <a:srgbClr val="2E734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1600" y="0"/>
            <a:ext cx="964734" cy="90107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9841685" y="90695"/>
            <a:ext cx="235031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rPr>
              <a:t>WORLD CLASS ISLAMIC UNIVERSITY</a:t>
            </a:r>
            <a:endParaRPr sz="900" b="0" i="0" u="none" strike="noStrike" cap="none">
              <a:solidFill>
                <a:srgbClr val="00733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7337"/>
                </a:solidFill>
                <a:latin typeface="Arial Black"/>
                <a:ea typeface="Arial Black"/>
                <a:cs typeface="Arial Black"/>
                <a:sym typeface="Arial Black"/>
              </a:rPr>
              <a:t>UNISSULA</a:t>
            </a:r>
            <a:endParaRPr sz="2800" b="1" i="0" u="none" strike="noStrike" cap="none">
              <a:solidFill>
                <a:srgbClr val="00733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337"/>
                </a:solidFill>
                <a:latin typeface="Arial"/>
                <a:ea typeface="Arial"/>
                <a:cs typeface="Arial"/>
                <a:sym typeface="Arial"/>
              </a:rPr>
              <a:t>SULTAN AGUNG ISLAMIC UNIVERSITY</a:t>
            </a:r>
            <a:endParaRPr sz="900" b="0" i="0" u="none" strike="noStrike" cap="none">
              <a:solidFill>
                <a:srgbClr val="0073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0" y="1240585"/>
            <a:ext cx="12192000" cy="8909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l"/>
            <a:r>
              <a:rPr lang="en-ID" sz="4000" b="1" i="0" dirty="0" err="1">
                <a:effectLst/>
                <a:latin typeface="Inter"/>
              </a:rPr>
              <a:t>Penanganan</a:t>
            </a:r>
            <a:r>
              <a:rPr lang="en-ID" sz="4000" b="1" i="0" dirty="0">
                <a:effectLst/>
                <a:latin typeface="Inter"/>
              </a:rPr>
              <a:t> (Management)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5DA7AF-6533-46F1-B94C-375A2642B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4246"/>
            <a:ext cx="12192000" cy="33855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Diagnosa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Pemeriksaan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leher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ultrasonografi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menilai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8650" marR="0" lvl="1" indent="-1714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(UIE)   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628650" marR="0" lvl="1" indent="-1714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Panel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TSH, FT4, anti‑TPO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dicurigai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autoimun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Terapi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Suplementasi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yodium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tablet 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 µg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iodida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sekali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sehari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 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berisiko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wanita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hamil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balita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628650" marR="0" lvl="1" indent="-1714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Garam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beriodium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Iodised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Salt)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≥ 30 ppm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wajib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dikonsumsi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marR="0" lvl="1" indent="-1714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Pengobatan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hipotiroidisme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levothyroxine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disesuaikan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badan).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Goiter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(&lt; 2 cm) pada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dipantau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6‑12 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leher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AutoShape 4" descr="[PDF] Assessment of iodine deficiency disorders and monitoring their ...">
            <a:hlinkClick r:id="rId4"/>
            <a:extLst>
              <a:ext uri="{FF2B5EF4-FFF2-40B4-BE49-F238E27FC236}">
                <a16:creationId xmlns:a16="http://schemas.microsoft.com/office/drawing/2014/main" id="{1FA4FC6A-FEA7-4803-B2E9-163022D370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90888" y="-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848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594E3383-0048-4BE7-81BF-15153DFE1BD7}"/>
              </a:ext>
            </a:extLst>
          </p:cNvPr>
          <p:cNvSpPr/>
          <p:nvPr/>
        </p:nvSpPr>
        <p:spPr>
          <a:xfrm>
            <a:off x="0" y="6334916"/>
            <a:ext cx="12192000" cy="523084"/>
          </a:xfrm>
          <a:prstGeom prst="rect">
            <a:avLst/>
          </a:prstGeom>
          <a:gradFill>
            <a:gsLst>
              <a:gs pos="0">
                <a:srgbClr val="1A422D"/>
              </a:gs>
              <a:gs pos="50000">
                <a:srgbClr val="265F41"/>
              </a:gs>
              <a:gs pos="100000">
                <a:srgbClr val="2E734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3DF884-3AED-4760-A1F6-C4BA5BDBE020}"/>
              </a:ext>
            </a:extLst>
          </p:cNvPr>
          <p:cNvSpPr txBox="1"/>
          <p:nvPr/>
        </p:nvSpPr>
        <p:spPr>
          <a:xfrm>
            <a:off x="6853285" y="0"/>
            <a:ext cx="534343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D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PENCE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GAHAN</a:t>
            </a:r>
          </a:p>
          <a:p>
            <a:pPr algn="ctr"/>
            <a:r>
              <a:rPr lang="en-ID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KONSUMSI YODIUM</a:t>
            </a:r>
          </a:p>
        </p:txBody>
      </p:sp>
      <p:pic>
        <p:nvPicPr>
          <p:cNvPr id="9218" name="Picture 2" descr="Manfaat Utama Yodium: Fungsi Tiroid dan Lainnya | Fullscript">
            <a:extLst>
              <a:ext uri="{FF2B5EF4-FFF2-40B4-BE49-F238E27FC236}">
                <a16:creationId xmlns:a16="http://schemas.microsoft.com/office/drawing/2014/main" id="{2D59CD5C-2C91-48F9-90AE-242B86D31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odine best sale health benefits">
            <a:extLst>
              <a:ext uri="{FF2B5EF4-FFF2-40B4-BE49-F238E27FC236}">
                <a16:creationId xmlns:a16="http://schemas.microsoft.com/office/drawing/2014/main" id="{15273A74-A22B-4E8A-9B45-BF80A1D39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4"/>
          <a:stretch/>
        </p:blipFill>
        <p:spPr bwMode="auto">
          <a:xfrm>
            <a:off x="6890531" y="1253277"/>
            <a:ext cx="5301469" cy="49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57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4641</TotalTime>
  <Words>753</Words>
  <Application>Microsoft Macintosh PowerPoint</Application>
  <PresentationFormat>Layar Lebar</PresentationFormat>
  <Paragraphs>111</Paragraphs>
  <Slides>11</Slides>
  <Notes>9</Notes>
  <HiddenSlides>0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11</vt:i4>
      </vt:variant>
    </vt:vector>
  </HeadingPairs>
  <TitlesOfParts>
    <vt:vector size="18" baseType="lpstr">
      <vt:lpstr>Times New Roman</vt:lpstr>
      <vt:lpstr>Inter</vt:lpstr>
      <vt:lpstr>Calibri</vt:lpstr>
      <vt:lpstr>Poppins</vt:lpstr>
      <vt:lpstr>Arial Black</vt:lpstr>
      <vt:lpstr>Arial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Alya Mahadewi</dc:creator>
  <cp:lastModifiedBy>diah anggun</cp:lastModifiedBy>
  <cp:revision>128</cp:revision>
  <dcterms:created xsi:type="dcterms:W3CDTF">2025-01-01T17:37:00Z</dcterms:created>
  <dcterms:modified xsi:type="dcterms:W3CDTF">2025-08-18T05:37:35Z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B69A447536104C9F9252076F8A94808E_12</vt:lpwstr>
  </property>
  <property fmtid="{D5CDD505-2E9C-101B-9397-08002B2CF9AE}" pid="3" name="KSOProductBuildVer">
    <vt:lpwstr>1033-12.2.0.19307</vt:lpwstr>
  </property>
</Properties>
</file>